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051560" y="1783080"/>
            <a:ext cx="1463040" cy="381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51560" y="2057400"/>
            <a:ext cx="10058400" cy="10058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0000"/>
              </a:lnSpc>
              <a:spcAft>
                <a:spcPts val="800"/>
              </a:spcAft>
            </a:pPr>
            <a:r>
              <a:rPr sz="3400" b="1">
                <a:solidFill>
                  <a:srgbClr val="1F2933"/>
                </a:solidFill>
                <a:latin typeface="PingFang SC"/>
                <a:ea typeface="PingFang SC"/>
              </a:rPr>
              <a:t>OVP：为纯文本模型补充视觉输入能力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51560" y="3154680"/>
            <a:ext cx="100584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0000"/>
              </a:lnSpc>
              <a:spcAft>
                <a:spcPts val="800"/>
              </a:spcAft>
            </a:pPr>
            <a:r>
              <a:rPr sz="1900" b="0">
                <a:solidFill>
                  <a:srgbClr val="6B7280"/>
                </a:solidFill>
                <a:latin typeface="PingFang SC"/>
                <a:ea typeface="PingFang SC"/>
              </a:rPr>
              <a:t>本地视觉预处理层 · 项目说明</a:t>
            </a:r>
          </a:p>
        </p:txBody>
      </p:sp>
      <p:sp>
        <p:nvSpPr>
          <p:cNvPr id="5" name="Rectangle 4"/>
          <p:cNvSpPr/>
          <p:nvPr/>
        </p:nvSpPr>
        <p:spPr>
          <a:xfrm>
            <a:off x="1051560" y="3977639"/>
            <a:ext cx="10104120" cy="9525"/>
          </a:xfrm>
          <a:prstGeom prst="rect">
            <a:avLst/>
          </a:prstGeom>
          <a:solidFill>
            <a:srgbClr val="D9DE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51560" y="4160520"/>
            <a:ext cx="1005840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0000"/>
              </a:lnSpc>
              <a:spcAft>
                <a:spcPts val="800"/>
              </a:spcAft>
            </a:pPr>
            <a:r>
              <a:rPr sz="1500" b="0">
                <a:solidFill>
                  <a:srgbClr val="1F2933"/>
                </a:solidFill>
                <a:latin typeface="PingFang SC"/>
                <a:ea typeface="PingFang SC"/>
              </a:rPr>
              <a:t>2026 年 9 月 27 日</a:t>
            </a:r>
          </a:p>
          <a:p>
            <a:pPr algn="l">
              <a:lnSpc>
                <a:spcPct val="130000"/>
              </a:lnSpc>
              <a:spcAft>
                <a:spcPts val="800"/>
              </a:spcAft>
            </a:pPr>
            <a:r>
              <a:rPr sz="1300" b="0">
                <a:solidFill>
                  <a:srgbClr val="6B7280"/>
                </a:solidFill>
                <a:latin typeface="PingFang SC"/>
                <a:ea typeface="PingFang SC"/>
              </a:rPr>
              <a:t>开源项目 · OpenClaw 插件 · 适用于 macOS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475488"/>
            <a:ext cx="10607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0000"/>
              </a:lnSpc>
              <a:spcAft>
                <a:spcPts val="800"/>
              </a:spcAft>
            </a:pPr>
            <a:r>
              <a:rPr sz="2600" b="1">
                <a:solidFill>
                  <a:srgbClr val="1F2933"/>
                </a:solidFill>
                <a:latin typeface="PingFang SC"/>
                <a:ea typeface="PingFang SC"/>
              </a:rPr>
              <a:t>效益摘要</a:t>
            </a:r>
          </a:p>
        </p:txBody>
      </p:sp>
      <p:sp>
        <p:nvSpPr>
          <p:cNvPr id="3" name="Rectangle 2"/>
          <p:cNvSpPr/>
          <p:nvPr/>
        </p:nvSpPr>
        <p:spPr>
          <a:xfrm>
            <a:off x="795528" y="1060704"/>
            <a:ext cx="822960" cy="3175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170432"/>
            <a:ext cx="106070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0000"/>
              </a:lnSpc>
              <a:spcAft>
                <a:spcPts val="800"/>
              </a:spcAft>
            </a:pPr>
            <a:r>
              <a:rPr sz="1300" b="0">
                <a:solidFill>
                  <a:srgbClr val="6B7280"/>
                </a:solidFill>
                <a:latin typeface="PingFang SC"/>
                <a:ea typeface="PingFang SC"/>
              </a:rPr>
              <a:t>本页为全部结论；后续各页为数据来源与实现方式</a:t>
            </a:r>
          </a:p>
        </p:txBody>
      </p:sp>
      <p:sp>
        <p:nvSpPr>
          <p:cNvPr id="5" name="Rectangle 4"/>
          <p:cNvSpPr/>
          <p:nvPr/>
        </p:nvSpPr>
        <p:spPr>
          <a:xfrm>
            <a:off x="777240" y="6327648"/>
            <a:ext cx="10652760" cy="9525"/>
          </a:xfrm>
          <a:prstGeom prst="rect">
            <a:avLst/>
          </a:prstGeom>
          <a:solidFill>
            <a:srgbClr val="D9DE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6400800"/>
            <a:ext cx="73152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0000"/>
              </a:lnSpc>
              <a:spcAft>
                <a:spcPts val="800"/>
              </a:spcAft>
            </a:pPr>
            <a:r>
              <a:rPr sz="1000" b="0">
                <a:solidFill>
                  <a:srgbClr val="6B7280"/>
                </a:solidFill>
                <a:latin typeface="PingFang SC"/>
                <a:ea typeface="PingFang SC"/>
              </a:rPr>
              <a:t>OVP 项目说明 · 本地视觉预处理层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0" y="6400800"/>
            <a:ext cx="22860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30000"/>
              </a:lnSpc>
              <a:spcAft>
                <a:spcPts val="800"/>
              </a:spcAft>
            </a:pPr>
            <a:r>
              <a:rPr sz="1000" b="0">
                <a:solidFill>
                  <a:srgbClr val="6B7280"/>
                </a:solidFill>
                <a:latin typeface="PingFang SC"/>
                <a:ea typeface="PingFang SC"/>
              </a:rPr>
              <a:t>1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777240" y="1828800"/>
          <a:ext cx="10652759" cy="228600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755024"/>
                <a:gridCol w="2938692"/>
                <a:gridCol w="2755024"/>
                <a:gridCol w="2204019"/>
              </a:tblGrid>
              <a:tr h="457200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sz="1400" b="1">
                          <a:solidFill>
                            <a:srgbClr val="1F2933"/>
                          </a:solidFill>
                          <a:latin typeface="PingFang SC"/>
                          <a:ea typeface="PingFang SC"/>
                        </a:rPr>
                        <a:t>指标</a:t>
                      </a:r>
                    </a:p>
                  </a:txBody>
                  <a:tcPr marL="88900" marR="88900" marT="38100" marB="38100" anchor="ctr">
                    <a:solidFill>
                      <a:srgbClr val="EDF1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sz="1400" b="1">
                          <a:solidFill>
                            <a:srgbClr val="1F2933"/>
                          </a:solidFill>
                          <a:latin typeface="PingFang SC"/>
                          <a:ea typeface="PingFang SC"/>
                        </a:rPr>
                        <a:t>现状（无本项目）</a:t>
                      </a:r>
                    </a:p>
                  </a:txBody>
                  <a:tcPr marL="88900" marR="88900" marT="38100" marB="38100" anchor="ctr">
                    <a:solidFill>
                      <a:srgbClr val="EDF1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sz="1400" b="1">
                          <a:solidFill>
                            <a:srgbClr val="1F2933"/>
                          </a:solidFill>
                          <a:latin typeface="PingFang SC"/>
                          <a:ea typeface="PingFang SC"/>
                        </a:rPr>
                        <a:t>应用本项目</a:t>
                      </a:r>
                    </a:p>
                  </a:txBody>
                  <a:tcPr marL="88900" marR="88900" marT="38100" marB="38100" anchor="ctr">
                    <a:solidFill>
                      <a:srgbClr val="EDF1F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5000"/>
                        </a:lnSpc>
                      </a:pPr>
                      <a:r>
                        <a:rPr sz="1400" b="1">
                          <a:solidFill>
                            <a:srgbClr val="1F2933"/>
                          </a:solidFill>
                          <a:latin typeface="PingFang SC"/>
                          <a:ea typeface="PingFang SC"/>
                        </a:rPr>
                        <a:t>变化</a:t>
                      </a:r>
                    </a:p>
                  </a:txBody>
                  <a:tcPr marL="88900" marR="88900" marT="38100" marB="38100" anchor="ctr">
                    <a:solidFill>
                      <a:srgbClr val="EDF1F5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sz="1400" b="1">
                          <a:solidFill>
                            <a:srgbClr val="1F2933"/>
                          </a:solidFill>
                          <a:latin typeface="PingFang SC"/>
                          <a:ea typeface="PingFang SC"/>
                        </a:rPr>
                        <a:t>单次任务成本</a:t>
                      </a:r>
                    </a:p>
                  </a:txBody>
                  <a:tcPr marL="88900" marR="8890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sz="1400" b="0">
                          <a:solidFill>
                            <a:srgbClr val="1F2933"/>
                          </a:solidFill>
                          <a:latin typeface="PingFang SC"/>
                          <a:ea typeface="PingFang SC"/>
                        </a:rPr>
                        <a:t>约 0.020 美元</a:t>
                      </a:r>
                    </a:p>
                  </a:txBody>
                  <a:tcPr marL="88900" marR="8890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sz="1400" b="0">
                          <a:solidFill>
                            <a:srgbClr val="1F2933"/>
                          </a:solidFill>
                          <a:latin typeface="PingFang SC"/>
                          <a:ea typeface="PingFang SC"/>
                        </a:rPr>
                        <a:t>约 0.0027 美元</a:t>
                      </a:r>
                    </a:p>
                  </a:txBody>
                  <a:tcPr marL="88900" marR="8890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5000"/>
                        </a:lnSpc>
                      </a:pPr>
                      <a:r>
                        <a:rPr sz="1400" b="0">
                          <a:solidFill>
                            <a:srgbClr val="1F2933"/>
                          </a:solidFill>
                          <a:latin typeface="PingFang SC"/>
                          <a:ea typeface="PingFang SC"/>
                        </a:rPr>
                        <a:t>降至约 1/7</a:t>
                      </a:r>
                    </a:p>
                  </a:txBody>
                  <a:tcPr marL="88900" marR="88900" marT="38100" marB="38100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sz="1400" b="1">
                          <a:solidFill>
                            <a:srgbClr val="1F2933"/>
                          </a:solidFill>
                          <a:latin typeface="PingFang SC"/>
                          <a:ea typeface="PingFang SC"/>
                        </a:rPr>
                        <a:t>单张截图处理耗时</a:t>
                      </a:r>
                    </a:p>
                  </a:txBody>
                  <a:tcPr marL="88900" marR="8890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sz="1400" b="0">
                          <a:solidFill>
                            <a:srgbClr val="1F2933"/>
                          </a:solidFill>
                          <a:latin typeface="PingFang SC"/>
                          <a:ea typeface="PingFang SC"/>
                        </a:rPr>
                        <a:t>数十秒</a:t>
                      </a:r>
                    </a:p>
                  </a:txBody>
                  <a:tcPr marL="88900" marR="8890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sz="1400" b="0">
                          <a:solidFill>
                            <a:srgbClr val="1F2933"/>
                          </a:solidFill>
                          <a:latin typeface="PingFang SC"/>
                          <a:ea typeface="PingFang SC"/>
                        </a:rPr>
                        <a:t>约 0.3 秒</a:t>
                      </a:r>
                    </a:p>
                  </a:txBody>
                  <a:tcPr marL="88900" marR="8890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5000"/>
                        </a:lnSpc>
                      </a:pPr>
                      <a:r>
                        <a:rPr sz="1400" b="0">
                          <a:solidFill>
                            <a:srgbClr val="1F2933"/>
                          </a:solidFill>
                          <a:latin typeface="PingFang SC"/>
                          <a:ea typeface="PingFang SC"/>
                        </a:rPr>
                        <a:t>缩短两个数量级</a:t>
                      </a:r>
                    </a:p>
                  </a:txBody>
                  <a:tcPr marL="88900" marR="88900" marT="38100" marB="38100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sz="1400" b="1">
                          <a:solidFill>
                            <a:srgbClr val="1F2933"/>
                          </a:solidFill>
                          <a:latin typeface="PingFang SC"/>
                          <a:ea typeface="PingFang SC"/>
                        </a:rPr>
                        <a:t>模型无效往返次数</a:t>
                      </a:r>
                    </a:p>
                  </a:txBody>
                  <a:tcPr marL="88900" marR="8890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sz="1400" b="0">
                          <a:solidFill>
                            <a:srgbClr val="1F2933"/>
                          </a:solidFill>
                          <a:latin typeface="PingFang SC"/>
                          <a:ea typeface="PingFang SC"/>
                        </a:rPr>
                        <a:t>11–16 次</a:t>
                      </a:r>
                    </a:p>
                  </a:txBody>
                  <a:tcPr marL="88900" marR="8890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sz="1400" b="0">
                          <a:solidFill>
                            <a:srgbClr val="1F2933"/>
                          </a:solidFill>
                          <a:latin typeface="PingFang SC"/>
                          <a:ea typeface="PingFang SC"/>
                        </a:rPr>
                        <a:t>0 次</a:t>
                      </a:r>
                    </a:p>
                  </a:txBody>
                  <a:tcPr marL="88900" marR="8890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5000"/>
                        </a:lnSpc>
                      </a:pPr>
                      <a:r>
                        <a:rPr sz="1400" b="0">
                          <a:solidFill>
                            <a:srgbClr val="14663C"/>
                          </a:solidFill>
                          <a:latin typeface="PingFang SC"/>
                          <a:ea typeface="PingFang SC"/>
                        </a:rPr>
                        <a:t>0 次</a:t>
                      </a:r>
                    </a:p>
                  </a:txBody>
                  <a:tcPr marL="88900" marR="88900" marT="38100" marB="38100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sz="1400" b="1">
                          <a:solidFill>
                            <a:srgbClr val="1F2933"/>
                          </a:solidFill>
                          <a:latin typeface="PingFang SC"/>
                          <a:ea typeface="PingFang SC"/>
                        </a:rPr>
                        <a:t>屏幕数据外发</a:t>
                      </a:r>
                    </a:p>
                  </a:txBody>
                  <a:tcPr marL="88900" marR="8890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sz="1400" b="0">
                          <a:solidFill>
                            <a:srgbClr val="1F2933"/>
                          </a:solidFill>
                          <a:latin typeface="PingFang SC"/>
                          <a:ea typeface="PingFang SC"/>
                        </a:rPr>
                        <a:t>需上传至云端服务</a:t>
                      </a:r>
                    </a:p>
                  </a:txBody>
                  <a:tcPr marL="88900" marR="8890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sz="1400" b="0">
                          <a:solidFill>
                            <a:srgbClr val="1F2933"/>
                          </a:solidFill>
                          <a:latin typeface="PingFang SC"/>
                          <a:ea typeface="PingFang SC"/>
                        </a:rPr>
                        <a:t>不出本机</a:t>
                      </a:r>
                    </a:p>
                  </a:txBody>
                  <a:tcPr marL="88900" marR="8890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5000"/>
                        </a:lnSpc>
                      </a:pPr>
                      <a:r>
                        <a:rPr sz="1400" b="0">
                          <a:solidFill>
                            <a:srgbClr val="14663C"/>
                          </a:solidFill>
                          <a:latin typeface="PingFang SC"/>
                          <a:ea typeface="PingFang SC"/>
                        </a:rPr>
                        <a:t>不出本机</a:t>
                      </a:r>
                    </a:p>
                  </a:txBody>
                  <a:tcPr marL="88900" marR="88900" marT="38100" marB="3810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777240" y="5760720"/>
            <a:ext cx="106527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800"/>
              </a:spcAft>
            </a:pPr>
            <a:r>
              <a:rPr sz="1100" b="0">
                <a:solidFill>
                  <a:srgbClr val="6B7280"/>
                </a:solidFill>
                <a:latin typeface="PingFang SC"/>
                <a:ea typeface="PingFang SC"/>
              </a:rPr>
              <a:t>数据来源：同一台设备、同一张截图、同一问题下的对照实测；口径与样本见第 6 页。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475488"/>
            <a:ext cx="10607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0000"/>
              </a:lnSpc>
              <a:spcAft>
                <a:spcPts val="800"/>
              </a:spcAft>
            </a:pPr>
            <a:r>
              <a:rPr sz="2600" b="1">
                <a:solidFill>
                  <a:srgbClr val="1F2933"/>
                </a:solidFill>
                <a:latin typeface="PingFang SC"/>
                <a:ea typeface="PingFang SC"/>
              </a:rPr>
              <a:t>项目意义</a:t>
            </a:r>
          </a:p>
        </p:txBody>
      </p:sp>
      <p:sp>
        <p:nvSpPr>
          <p:cNvPr id="3" name="Rectangle 2"/>
          <p:cNvSpPr/>
          <p:nvPr/>
        </p:nvSpPr>
        <p:spPr>
          <a:xfrm>
            <a:off x="795528" y="1060704"/>
            <a:ext cx="822960" cy="3175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170432"/>
            <a:ext cx="106070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0000"/>
              </a:lnSpc>
              <a:spcAft>
                <a:spcPts val="800"/>
              </a:spcAft>
            </a:pPr>
            <a:r>
              <a:rPr sz="1300" b="0">
                <a:solidFill>
                  <a:srgbClr val="6B7280"/>
                </a:solidFill>
                <a:latin typeface="PingFang SC"/>
                <a:ea typeface="PingFang SC"/>
              </a:rPr>
              <a:t>为什么值得做</a:t>
            </a:r>
          </a:p>
        </p:txBody>
      </p:sp>
      <p:sp>
        <p:nvSpPr>
          <p:cNvPr id="5" name="Rectangle 4"/>
          <p:cNvSpPr/>
          <p:nvPr/>
        </p:nvSpPr>
        <p:spPr>
          <a:xfrm>
            <a:off x="777240" y="6327648"/>
            <a:ext cx="10652760" cy="9525"/>
          </a:xfrm>
          <a:prstGeom prst="rect">
            <a:avLst/>
          </a:prstGeom>
          <a:solidFill>
            <a:srgbClr val="D9DE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6400800"/>
            <a:ext cx="73152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0000"/>
              </a:lnSpc>
              <a:spcAft>
                <a:spcPts val="800"/>
              </a:spcAft>
            </a:pPr>
            <a:r>
              <a:rPr sz="1000" b="0">
                <a:solidFill>
                  <a:srgbClr val="6B7280"/>
                </a:solidFill>
                <a:latin typeface="PingFang SC"/>
                <a:ea typeface="PingFang SC"/>
              </a:rPr>
              <a:t>OVP 项目说明 · 本地视觉预处理层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0" y="6400800"/>
            <a:ext cx="22860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30000"/>
              </a:lnSpc>
              <a:spcAft>
                <a:spcPts val="800"/>
              </a:spcAft>
            </a:pPr>
            <a:r>
              <a:rPr sz="1000" b="0">
                <a:solidFill>
                  <a:srgbClr val="6B7280"/>
                </a:solidFill>
                <a:latin typeface="PingFang SC"/>
                <a:ea typeface="PingFang SC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874519"/>
            <a:ext cx="10652760" cy="4023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40000"/>
              </a:lnSpc>
              <a:spcAft>
                <a:spcPts val="800"/>
              </a:spcAft>
            </a:pPr>
            <a:r>
              <a:rPr sz="1700" b="1">
                <a:solidFill>
                  <a:srgbClr val="1F2933"/>
                </a:solidFill>
                <a:latin typeface="PingFang SC"/>
                <a:ea typeface="PingFang SC"/>
              </a:rPr>
              <a:t>让低成本模型具备看图能力。</a:t>
            </a:r>
            <a:r>
              <a:rPr sz="1700" b="0">
                <a:solidFill>
                  <a:srgbClr val="6B7280"/>
                </a:solidFill>
                <a:latin typeface="PingFang SC"/>
                <a:ea typeface="PingFang SC"/>
              </a:rPr>
              <a:t>纯文本模型无法读取屏幕；本项目在本机完成识别与整理，使其无需更换为高价视觉模型。</a:t>
            </a:r>
          </a:p>
          <a:p>
            <a:pPr algn="l">
              <a:lnSpc>
                <a:spcPct val="140000"/>
              </a:lnSpc>
              <a:spcAft>
                <a:spcPts val="800"/>
              </a:spcAft>
            </a:pPr>
            <a:r>
              <a:rPr sz="1700" b="1">
                <a:solidFill>
                  <a:srgbClr val="1F2933"/>
                </a:solidFill>
                <a:latin typeface="PingFang SC"/>
                <a:ea typeface="PingFang SC"/>
              </a:rPr>
              <a:t>屏幕内容不离开本机。</a:t>
            </a:r>
            <a:r>
              <a:rPr sz="1700" b="0">
                <a:solidFill>
                  <a:srgbClr val="6B7280"/>
                </a:solidFill>
                <a:latin typeface="PingFang SC"/>
                <a:ea typeface="PingFang SC"/>
              </a:rPr>
              <a:t>识别、裁剪、整理全部在本地完成，适用于处理含账号、订单、内部信息的界面。</a:t>
            </a:r>
          </a:p>
          <a:p>
            <a:pPr algn="l">
              <a:lnSpc>
                <a:spcPct val="140000"/>
              </a:lnSpc>
              <a:spcAft>
                <a:spcPts val="800"/>
              </a:spcAft>
            </a:pPr>
            <a:r>
              <a:rPr sz="1700" b="1">
                <a:solidFill>
                  <a:srgbClr val="1F2933"/>
                </a:solidFill>
                <a:latin typeface="PingFang SC"/>
                <a:ea typeface="PingFang SC"/>
              </a:rPr>
              <a:t>为自动化流程提供稳定输入。</a:t>
            </a:r>
            <a:r>
              <a:rPr sz="1700" b="0">
                <a:solidFill>
                  <a:srgbClr val="6B7280"/>
                </a:solidFill>
                <a:latin typeface="PingFang SC"/>
                <a:ea typeface="PingFang SC"/>
              </a:rPr>
              <a:t>同一输入结果完全一致，可作为流程中的可靠环节；云端模型两次结果可能不同。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475488"/>
            <a:ext cx="10607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0000"/>
              </a:lnSpc>
              <a:spcAft>
                <a:spcPts val="800"/>
              </a:spcAft>
            </a:pPr>
            <a:r>
              <a:rPr sz="2600" b="1">
                <a:solidFill>
                  <a:srgbClr val="1F2933"/>
                </a:solidFill>
                <a:latin typeface="PingFang SC"/>
                <a:ea typeface="PingFang SC"/>
              </a:rPr>
              <a:t>背景与问题</a:t>
            </a:r>
          </a:p>
        </p:txBody>
      </p:sp>
      <p:sp>
        <p:nvSpPr>
          <p:cNvPr id="3" name="Rectangle 2"/>
          <p:cNvSpPr/>
          <p:nvPr/>
        </p:nvSpPr>
        <p:spPr>
          <a:xfrm>
            <a:off x="795528" y="1060704"/>
            <a:ext cx="822960" cy="3175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170432"/>
            <a:ext cx="106070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0000"/>
              </a:lnSpc>
              <a:spcAft>
                <a:spcPts val="800"/>
              </a:spcAft>
            </a:pPr>
            <a:r>
              <a:rPr sz="1300" b="0">
                <a:solidFill>
                  <a:srgbClr val="6B7280"/>
                </a:solidFill>
                <a:latin typeface="PingFang SC"/>
                <a:ea typeface="PingFang SC"/>
              </a:rPr>
              <a:t>当前处理截图的两条路径，及其代价</a:t>
            </a:r>
          </a:p>
        </p:txBody>
      </p:sp>
      <p:sp>
        <p:nvSpPr>
          <p:cNvPr id="5" name="Rectangle 4"/>
          <p:cNvSpPr/>
          <p:nvPr/>
        </p:nvSpPr>
        <p:spPr>
          <a:xfrm>
            <a:off x="777240" y="6327648"/>
            <a:ext cx="10652760" cy="9525"/>
          </a:xfrm>
          <a:prstGeom prst="rect">
            <a:avLst/>
          </a:prstGeom>
          <a:solidFill>
            <a:srgbClr val="D9DE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6400800"/>
            <a:ext cx="73152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0000"/>
              </a:lnSpc>
              <a:spcAft>
                <a:spcPts val="800"/>
              </a:spcAft>
            </a:pPr>
            <a:r>
              <a:rPr sz="1000" b="0">
                <a:solidFill>
                  <a:srgbClr val="6B7280"/>
                </a:solidFill>
                <a:latin typeface="PingFang SC"/>
                <a:ea typeface="PingFang SC"/>
              </a:rPr>
              <a:t>OVP 项目说明 · 本地视觉预处理层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0" y="6400800"/>
            <a:ext cx="22860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30000"/>
              </a:lnSpc>
              <a:spcAft>
                <a:spcPts val="800"/>
              </a:spcAft>
            </a:pPr>
            <a:r>
              <a:rPr sz="1000" b="0">
                <a:solidFill>
                  <a:srgbClr val="6B7280"/>
                </a:solidFill>
                <a:latin typeface="PingFang SC"/>
                <a:ea typeface="PingFang SC"/>
              </a:rPr>
              <a:t>3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777240" y="1874519"/>
          <a:ext cx="10652760" cy="1700784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108960"/>
                <a:gridCol w="3657600"/>
                <a:gridCol w="3886200"/>
              </a:tblGrid>
              <a:tr h="566928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sz="1400" b="1">
                          <a:solidFill>
                            <a:srgbClr val="1F2933"/>
                          </a:solidFill>
                          <a:latin typeface="PingFang SC"/>
                          <a:ea typeface="PingFang SC"/>
                        </a:rPr>
                        <a:t>路径</a:t>
                      </a:r>
                    </a:p>
                  </a:txBody>
                  <a:tcPr marL="88900" marR="88900" marT="38100" marB="38100" anchor="ctr">
                    <a:solidFill>
                      <a:srgbClr val="EDF1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sz="1400" b="1">
                          <a:solidFill>
                            <a:srgbClr val="1F2933"/>
                          </a:solidFill>
                          <a:latin typeface="PingFang SC"/>
                          <a:ea typeface="PingFang SC"/>
                        </a:rPr>
                        <a:t>做法</a:t>
                      </a:r>
                    </a:p>
                  </a:txBody>
                  <a:tcPr marL="88900" marR="88900" marT="38100" marB="38100" anchor="ctr">
                    <a:solidFill>
                      <a:srgbClr val="EDF1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sz="1400" b="1">
                          <a:solidFill>
                            <a:srgbClr val="1F2933"/>
                          </a:solidFill>
                          <a:latin typeface="PingFang SC"/>
                          <a:ea typeface="PingFang SC"/>
                        </a:rPr>
                        <a:t>代价</a:t>
                      </a:r>
                    </a:p>
                  </a:txBody>
                  <a:tcPr marL="88900" marR="88900" marT="38100" marB="38100" anchor="ctr">
                    <a:solidFill>
                      <a:srgbClr val="EDF1F5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sz="1400" b="1">
                          <a:solidFill>
                            <a:srgbClr val="1F2933"/>
                          </a:solidFill>
                          <a:latin typeface="PingFang SC"/>
                          <a:ea typeface="PingFang SC"/>
                        </a:rPr>
                        <a:t>路径一：交由模型自行摸索</a:t>
                      </a:r>
                    </a:p>
                  </a:txBody>
                  <a:tcPr marL="88900" marR="8890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sz="1400" b="0">
                          <a:solidFill>
                            <a:srgbClr val="1F2933"/>
                          </a:solidFill>
                          <a:latin typeface="PingFang SC"/>
                          <a:ea typeface="PingFang SC"/>
                        </a:rPr>
                        <a:t>模型反复调用工具、截取、裁剪、推测</a:t>
                      </a:r>
                    </a:p>
                  </a:txBody>
                  <a:tcPr marL="88900" marR="8890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sz="1400" b="0">
                          <a:solidFill>
                            <a:srgbClr val="1F2933"/>
                          </a:solidFill>
                          <a:latin typeface="PingFang SC"/>
                          <a:ea typeface="PingFang SC"/>
                        </a:rPr>
                        <a:t>往返 11–16 次；耗时长；结果不稳定</a:t>
                      </a:r>
                    </a:p>
                  </a:txBody>
                  <a:tcPr marL="88900" marR="88900" marT="38100" marB="38100" anchor="ctr"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sz="1400" b="1">
                          <a:solidFill>
                            <a:srgbClr val="1F2933"/>
                          </a:solidFill>
                          <a:latin typeface="PingFang SC"/>
                          <a:ea typeface="PingFang SC"/>
                        </a:rPr>
                        <a:t>路径二：改用云端视觉模型</a:t>
                      </a:r>
                    </a:p>
                  </a:txBody>
                  <a:tcPr marL="88900" marR="8890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sz="1400" b="0">
                          <a:solidFill>
                            <a:srgbClr val="1F2933"/>
                          </a:solidFill>
                          <a:latin typeface="PingFang SC"/>
                          <a:ea typeface="PingFang SC"/>
                        </a:rPr>
                        <a:t>将截图上传云端识别</a:t>
                      </a:r>
                    </a:p>
                  </a:txBody>
                  <a:tcPr marL="88900" marR="8890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sz="1400" b="0">
                          <a:solidFill>
                            <a:srgbClr val="1F2933"/>
                          </a:solidFill>
                          <a:latin typeface="PingFang SC"/>
                          <a:ea typeface="PingFang SC"/>
                        </a:rPr>
                        <a:t>按张计费；延迟 12–31 秒且会超时；数据外发</a:t>
                      </a:r>
                    </a:p>
                  </a:txBody>
                  <a:tcPr marL="88900" marR="88900" marT="38100" marB="3810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777240" y="5760720"/>
            <a:ext cx="106527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800"/>
              </a:spcAft>
            </a:pPr>
            <a:r>
              <a:rPr sz="1100" b="0">
                <a:solidFill>
                  <a:srgbClr val="6B7280"/>
                </a:solidFill>
                <a:latin typeface="PingFang SC"/>
                <a:ea typeface="PingFang SC"/>
              </a:rPr>
              <a:t>两条路径均已实测，非推断。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475488"/>
            <a:ext cx="10607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0000"/>
              </a:lnSpc>
              <a:spcAft>
                <a:spcPts val="800"/>
              </a:spcAft>
            </a:pPr>
            <a:r>
              <a:rPr sz="2600" b="1">
                <a:solidFill>
                  <a:srgbClr val="1F2933"/>
                </a:solidFill>
                <a:latin typeface="PingFang SC"/>
                <a:ea typeface="PingFang SC"/>
              </a:rPr>
              <a:t>成本构成</a:t>
            </a:r>
          </a:p>
        </p:txBody>
      </p:sp>
      <p:sp>
        <p:nvSpPr>
          <p:cNvPr id="3" name="Rectangle 2"/>
          <p:cNvSpPr/>
          <p:nvPr/>
        </p:nvSpPr>
        <p:spPr>
          <a:xfrm>
            <a:off x="795528" y="1060704"/>
            <a:ext cx="822960" cy="3175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170432"/>
            <a:ext cx="106070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0000"/>
              </a:lnSpc>
              <a:spcAft>
                <a:spcPts val="800"/>
              </a:spcAft>
            </a:pPr>
            <a:r>
              <a:rPr sz="1300" b="0">
                <a:solidFill>
                  <a:srgbClr val="6B7280"/>
                </a:solidFill>
                <a:latin typeface="PingFang SC"/>
                <a:ea typeface="PingFang SC"/>
              </a:rPr>
              <a:t>费用并非来自图片，而来自无效往返</a:t>
            </a:r>
          </a:p>
        </p:txBody>
      </p:sp>
      <p:sp>
        <p:nvSpPr>
          <p:cNvPr id="5" name="Rectangle 4"/>
          <p:cNvSpPr/>
          <p:nvPr/>
        </p:nvSpPr>
        <p:spPr>
          <a:xfrm>
            <a:off x="777240" y="6327648"/>
            <a:ext cx="10652760" cy="9525"/>
          </a:xfrm>
          <a:prstGeom prst="rect">
            <a:avLst/>
          </a:prstGeom>
          <a:solidFill>
            <a:srgbClr val="D9DE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6400800"/>
            <a:ext cx="73152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0000"/>
              </a:lnSpc>
              <a:spcAft>
                <a:spcPts val="800"/>
              </a:spcAft>
            </a:pPr>
            <a:r>
              <a:rPr sz="1000" b="0">
                <a:solidFill>
                  <a:srgbClr val="6B7280"/>
                </a:solidFill>
                <a:latin typeface="PingFang SC"/>
                <a:ea typeface="PingFang SC"/>
              </a:rPr>
              <a:t>OVP 项目说明 · 本地视觉预处理层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0" y="6400800"/>
            <a:ext cx="22860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30000"/>
              </a:lnSpc>
              <a:spcAft>
                <a:spcPts val="800"/>
              </a:spcAft>
            </a:pPr>
            <a:r>
              <a:rPr sz="1000" b="0">
                <a:solidFill>
                  <a:srgbClr val="6B7280"/>
                </a:solidFill>
                <a:latin typeface="PingFang SC"/>
                <a:ea typeface="PingFang SC"/>
              </a:rPr>
              <a:t>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874519"/>
            <a:ext cx="10652760" cy="4023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800"/>
              </a:spcAft>
            </a:pPr>
            <a:r>
              <a:rPr sz="1700" b="0">
                <a:solidFill>
                  <a:srgbClr val="1F2933"/>
                </a:solidFill>
                <a:latin typeface="PingFang SC"/>
                <a:ea typeface="PingFang SC"/>
              </a:rPr>
              <a:t>模型每往返一次，均需重新读取此前全部上下文，成本随之累积。</a:t>
            </a:r>
          </a:p>
          <a:p>
            <a:pPr algn="l">
              <a:lnSpc>
                <a:spcPct val="135000"/>
              </a:lnSpc>
              <a:spcAft>
                <a:spcPts val="800"/>
              </a:spcAft>
            </a:pPr>
            <a:r>
              <a:rPr sz="1700" b="1">
                <a:solidFill>
                  <a:srgbClr val="1F2933"/>
                </a:solidFill>
                <a:latin typeface="PingFang SC"/>
                <a:ea typeface="PingFang SC"/>
              </a:rPr>
              <a:t>实测：</a:t>
            </a:r>
            <a:r>
              <a:rPr sz="1700" b="0">
                <a:solidFill>
                  <a:srgbClr val="6B7280"/>
                </a:solidFill>
                <a:latin typeface="PingFang SC"/>
                <a:ea typeface="PingFang SC"/>
              </a:rPr>
              <a:t>单张截图的一次问答，因反复尝试而额外消耗约 16,000 字的输入。</a:t>
            </a:r>
          </a:p>
          <a:p>
            <a:pPr algn="l">
              <a:lnSpc>
                <a:spcPct val="135000"/>
              </a:lnSpc>
              <a:spcAft>
                <a:spcPts val="800"/>
              </a:spcAft>
            </a:pPr>
            <a:r>
              <a:rPr sz="1700" b="1">
                <a:solidFill>
                  <a:srgbClr val="1F2933"/>
                </a:solidFill>
                <a:latin typeface="PingFang SC"/>
                <a:ea typeface="PingFang SC"/>
              </a:rPr>
              <a:t>时间同源：</a:t>
            </a:r>
            <a:r>
              <a:rPr sz="1700" b="0">
                <a:solidFill>
                  <a:srgbClr val="6B7280"/>
                </a:solidFill>
                <a:latin typeface="PingFang SC"/>
                <a:ea typeface="PingFang SC"/>
              </a:rPr>
              <a:t>数十秒的等待主要发生在模型寻找方法，而非生成答案。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3977639"/>
            <a:ext cx="10652760" cy="1371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0000"/>
              </a:lnSpc>
              <a:spcAft>
                <a:spcPts val="800"/>
              </a:spcAft>
            </a:pPr>
            <a:r>
              <a:rPr sz="1700" b="1">
                <a:solidFill>
                  <a:srgbClr val="1F4E79"/>
                </a:solidFill>
                <a:latin typeface="PingFang SC"/>
                <a:ea typeface="PingFang SC"/>
              </a:rPr>
              <a:t>结论：减少无效往返，是同时降低费用与耗时的关键。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475488"/>
            <a:ext cx="10607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0000"/>
              </a:lnSpc>
              <a:spcAft>
                <a:spcPts val="800"/>
              </a:spcAft>
            </a:pPr>
            <a:r>
              <a:rPr sz="2600" b="1">
                <a:solidFill>
                  <a:srgbClr val="1F2933"/>
                </a:solidFill>
                <a:latin typeface="PingFang SC"/>
                <a:ea typeface="PingFang SC"/>
              </a:rPr>
              <a:t>实测口径</a:t>
            </a:r>
          </a:p>
        </p:txBody>
      </p:sp>
      <p:sp>
        <p:nvSpPr>
          <p:cNvPr id="3" name="Rectangle 2"/>
          <p:cNvSpPr/>
          <p:nvPr/>
        </p:nvSpPr>
        <p:spPr>
          <a:xfrm>
            <a:off x="795528" y="1060704"/>
            <a:ext cx="822960" cy="3175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170432"/>
            <a:ext cx="106070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0000"/>
              </a:lnSpc>
              <a:spcAft>
                <a:spcPts val="800"/>
              </a:spcAft>
            </a:pPr>
            <a:r>
              <a:rPr sz="1300" b="0">
                <a:solidFill>
                  <a:srgbClr val="6B7280"/>
                </a:solidFill>
                <a:latin typeface="PingFang SC"/>
                <a:ea typeface="PingFang SC"/>
              </a:rPr>
              <a:t>数据如何得到</a:t>
            </a:r>
          </a:p>
        </p:txBody>
      </p:sp>
      <p:sp>
        <p:nvSpPr>
          <p:cNvPr id="5" name="Rectangle 4"/>
          <p:cNvSpPr/>
          <p:nvPr/>
        </p:nvSpPr>
        <p:spPr>
          <a:xfrm>
            <a:off x="777240" y="6327648"/>
            <a:ext cx="10652760" cy="9525"/>
          </a:xfrm>
          <a:prstGeom prst="rect">
            <a:avLst/>
          </a:prstGeom>
          <a:solidFill>
            <a:srgbClr val="D9DE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6400800"/>
            <a:ext cx="73152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0000"/>
              </a:lnSpc>
              <a:spcAft>
                <a:spcPts val="800"/>
              </a:spcAft>
            </a:pPr>
            <a:r>
              <a:rPr sz="1000" b="0">
                <a:solidFill>
                  <a:srgbClr val="6B7280"/>
                </a:solidFill>
                <a:latin typeface="PingFang SC"/>
                <a:ea typeface="PingFang SC"/>
              </a:rPr>
              <a:t>OVP 项目说明 · 本地视觉预处理层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0" y="6400800"/>
            <a:ext cx="22860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30000"/>
              </a:lnSpc>
              <a:spcAft>
                <a:spcPts val="800"/>
              </a:spcAft>
            </a:pPr>
            <a:r>
              <a:rPr sz="1000" b="0">
                <a:solidFill>
                  <a:srgbClr val="6B7280"/>
                </a:solidFill>
                <a:latin typeface="PingFang SC"/>
                <a:ea typeface="PingFang SC"/>
              </a:rPr>
              <a:t>5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777240" y="1874519"/>
          <a:ext cx="10652760" cy="274320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743200"/>
                <a:gridCol w="7909560"/>
              </a:tblGrid>
              <a:tr h="548640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sz="1400" b="1">
                          <a:solidFill>
                            <a:srgbClr val="1F2933"/>
                          </a:solidFill>
                          <a:latin typeface="PingFang SC"/>
                          <a:ea typeface="PingFang SC"/>
                        </a:rPr>
                        <a:t>项目</a:t>
                      </a:r>
                    </a:p>
                  </a:txBody>
                  <a:tcPr marL="88900" marR="88900" marT="38100" marB="38100" anchor="ctr">
                    <a:solidFill>
                      <a:srgbClr val="EDF1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sz="1400" b="1">
                          <a:solidFill>
                            <a:srgbClr val="1F2933"/>
                          </a:solidFill>
                          <a:latin typeface="PingFang SC"/>
                          <a:ea typeface="PingFang SC"/>
                        </a:rPr>
                        <a:t>说明</a:t>
                      </a:r>
                    </a:p>
                  </a:txBody>
                  <a:tcPr marL="88900" marR="88900" marT="38100" marB="38100" anchor="ctr">
                    <a:solidFill>
                      <a:srgbClr val="EDF1F5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sz="1400" b="1">
                          <a:solidFill>
                            <a:srgbClr val="1F2933"/>
                          </a:solidFill>
                          <a:latin typeface="PingFang SC"/>
                          <a:ea typeface="PingFang SC"/>
                        </a:rPr>
                        <a:t>设备与环境</a:t>
                      </a:r>
                    </a:p>
                  </a:txBody>
                  <a:tcPr marL="88900" marR="8890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sz="1400" b="0">
                          <a:solidFill>
                            <a:srgbClr val="1F2933"/>
                          </a:solidFill>
                          <a:latin typeface="PingFang SC"/>
                          <a:ea typeface="PingFang SC"/>
                        </a:rPr>
                        <a:t>macOS 27.0（Apple 芯片）；同一台设备完成全部对照</a:t>
                      </a:r>
                    </a:p>
                  </a:txBody>
                  <a:tcPr marL="88900" marR="88900" marT="38100" marB="38100" anchor="ctr"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sz="1400" b="1">
                          <a:solidFill>
                            <a:srgbClr val="1F2933"/>
                          </a:solidFill>
                          <a:latin typeface="PingFang SC"/>
                          <a:ea typeface="PingFang SC"/>
                        </a:rPr>
                        <a:t>样本</a:t>
                      </a:r>
                    </a:p>
                  </a:txBody>
                  <a:tcPr marL="88900" marR="8890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sz="1400" b="0">
                          <a:solidFill>
                            <a:srgbClr val="1F2933"/>
                          </a:solidFill>
                          <a:latin typeface="PingFang SC"/>
                          <a:ea typeface="PingFang SC"/>
                        </a:rPr>
                        <a:t>同一张含弹窗的屏幕截图；同一问题：“画面上是否有弹窗，内容是什么”</a:t>
                      </a:r>
                    </a:p>
                  </a:txBody>
                  <a:tcPr marL="88900" marR="88900" marT="38100" marB="38100" anchor="ctr"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sz="1400" b="1">
                          <a:solidFill>
                            <a:srgbClr val="1F2933"/>
                          </a:solidFill>
                          <a:latin typeface="PingFang SC"/>
                          <a:ea typeface="PingFang SC"/>
                        </a:rPr>
                        <a:t>对照方式</a:t>
                      </a:r>
                    </a:p>
                  </a:txBody>
                  <a:tcPr marL="88900" marR="8890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sz="1400" b="0">
                          <a:solidFill>
                            <a:srgbClr val="1F2933"/>
                          </a:solidFill>
                          <a:latin typeface="PingFang SC"/>
                          <a:ea typeface="PingFang SC"/>
                        </a:rPr>
                        <a:t>三种做法各执行一次，记录耗时、往返次数与费用</a:t>
                      </a:r>
                    </a:p>
                  </a:txBody>
                  <a:tcPr marL="88900" marR="88900" marT="38100" marB="38100" anchor="ctr"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sz="1400" b="1">
                          <a:solidFill>
                            <a:srgbClr val="1F2933"/>
                          </a:solidFill>
                          <a:latin typeface="PingFang SC"/>
                          <a:ea typeface="PingFang SC"/>
                        </a:rPr>
                        <a:t>计价依据</a:t>
                      </a:r>
                    </a:p>
                  </a:txBody>
                  <a:tcPr marL="88900" marR="8890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sz="1400" b="0">
                          <a:solidFill>
                            <a:srgbClr val="1F2933"/>
                          </a:solidFill>
                          <a:latin typeface="PingFang SC"/>
                          <a:ea typeface="PingFang SC"/>
                        </a:rPr>
                        <a:t>按模型官方单价换算；本地识别环节不调用收费服务</a:t>
                      </a:r>
                    </a:p>
                  </a:txBody>
                  <a:tcPr marL="88900" marR="88900" marT="38100" marB="3810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777240" y="5760720"/>
            <a:ext cx="106527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800"/>
              </a:spcAft>
            </a:pPr>
            <a:r>
              <a:rPr sz="1100" b="0">
                <a:solidFill>
                  <a:srgbClr val="6B7280"/>
                </a:solidFill>
                <a:latin typeface="PingFang SC"/>
                <a:ea typeface="PingFang SC"/>
              </a:rPr>
              <a:t>若需第三方复核，可按上述口径复跑；样本与脚本随项目一并提供。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475488"/>
            <a:ext cx="10607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0000"/>
              </a:lnSpc>
              <a:spcAft>
                <a:spcPts val="800"/>
              </a:spcAft>
            </a:pPr>
            <a:r>
              <a:rPr sz="2600" b="1">
                <a:solidFill>
                  <a:srgbClr val="1F2933"/>
                </a:solidFill>
                <a:latin typeface="PingFang SC"/>
                <a:ea typeface="PingFang SC"/>
              </a:rPr>
              <a:t>方案概览</a:t>
            </a:r>
          </a:p>
        </p:txBody>
      </p:sp>
      <p:sp>
        <p:nvSpPr>
          <p:cNvPr id="3" name="Rectangle 2"/>
          <p:cNvSpPr/>
          <p:nvPr/>
        </p:nvSpPr>
        <p:spPr>
          <a:xfrm>
            <a:off x="795528" y="1060704"/>
            <a:ext cx="822960" cy="3175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170432"/>
            <a:ext cx="106070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0000"/>
              </a:lnSpc>
              <a:spcAft>
                <a:spcPts val="800"/>
              </a:spcAft>
            </a:pPr>
            <a:r>
              <a:rPr sz="1300" b="0">
                <a:solidFill>
                  <a:srgbClr val="6B7280"/>
                </a:solidFill>
                <a:latin typeface="PingFang SC"/>
                <a:ea typeface="PingFang SC"/>
              </a:rPr>
              <a:t>在本机完成读取、整理与交付</a:t>
            </a:r>
          </a:p>
        </p:txBody>
      </p:sp>
      <p:sp>
        <p:nvSpPr>
          <p:cNvPr id="5" name="Rectangle 4"/>
          <p:cNvSpPr/>
          <p:nvPr/>
        </p:nvSpPr>
        <p:spPr>
          <a:xfrm>
            <a:off x="777240" y="6327648"/>
            <a:ext cx="10652760" cy="9525"/>
          </a:xfrm>
          <a:prstGeom prst="rect">
            <a:avLst/>
          </a:prstGeom>
          <a:solidFill>
            <a:srgbClr val="D9DE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6400800"/>
            <a:ext cx="73152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0000"/>
              </a:lnSpc>
              <a:spcAft>
                <a:spcPts val="800"/>
              </a:spcAft>
            </a:pPr>
            <a:r>
              <a:rPr sz="1000" b="0">
                <a:solidFill>
                  <a:srgbClr val="6B7280"/>
                </a:solidFill>
                <a:latin typeface="PingFang SC"/>
                <a:ea typeface="PingFang SC"/>
              </a:rPr>
              <a:t>OVP 项目说明 · 本地视觉预处理层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0" y="6400800"/>
            <a:ext cx="22860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30000"/>
              </a:lnSpc>
              <a:spcAft>
                <a:spcPts val="800"/>
              </a:spcAft>
            </a:pPr>
            <a:r>
              <a:rPr sz="1000" b="0">
                <a:solidFill>
                  <a:srgbClr val="6B7280"/>
                </a:solidFill>
                <a:latin typeface="PingFang SC"/>
                <a:ea typeface="PingFang SC"/>
              </a:rPr>
              <a:t>6</a:t>
            </a:r>
          </a:p>
        </p:txBody>
      </p:sp>
      <p:sp>
        <p:nvSpPr>
          <p:cNvPr id="8" name="Rectangle 7"/>
          <p:cNvSpPr/>
          <p:nvPr/>
        </p:nvSpPr>
        <p:spPr>
          <a:xfrm>
            <a:off x="777240" y="1920240"/>
            <a:ext cx="2395728" cy="12344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E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1F4E79"/>
                </a:solidFill>
                <a:latin typeface="PingFang SC"/>
                <a:ea typeface="PingFang SC"/>
              </a:rPr>
              <a:t>① 读取</a:t>
            </a:r>
          </a:p>
          <a:p>
            <a:pPr algn="ctr">
              <a:lnSpc>
                <a:spcPct val="115000"/>
              </a:lnSpc>
            </a:pPr>
            <a:r>
              <a:rPr sz="1200" b="0">
                <a:solidFill>
                  <a:srgbClr val="6B7280"/>
                </a:solidFill>
                <a:latin typeface="PingFang SC"/>
                <a:ea typeface="PingFang SC"/>
              </a:rPr>
              <a:t>系统级识别
文字 + 位置</a:t>
            </a:r>
          </a:p>
        </p:txBody>
      </p:sp>
      <p:sp>
        <p:nvSpPr>
          <p:cNvPr id="9" name="Isosceles Triangle 8"/>
          <p:cNvSpPr/>
          <p:nvPr/>
        </p:nvSpPr>
        <p:spPr>
          <a:xfrm rot="5400000">
            <a:off x="3291840" y="2395728"/>
            <a:ext cx="201168" cy="256032"/>
          </a:xfrm>
          <a:prstGeom prst="triangle">
            <a:avLst/>
          </a:prstGeom>
          <a:solidFill>
            <a:srgbClr val="6B72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630168" y="1920240"/>
            <a:ext cx="2395728" cy="12344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E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1F4E79"/>
                </a:solidFill>
                <a:latin typeface="PingFang SC"/>
                <a:ea typeface="PingFang SC"/>
              </a:rPr>
              <a:t>② 整理</a:t>
            </a:r>
          </a:p>
          <a:p>
            <a:pPr algn="ctr">
              <a:lnSpc>
                <a:spcPct val="115000"/>
              </a:lnSpc>
            </a:pPr>
            <a:r>
              <a:rPr sz="1200" b="0">
                <a:solidFill>
                  <a:srgbClr val="6B7280"/>
                </a:solidFill>
                <a:latin typeface="PingFang SC"/>
                <a:ea typeface="PingFang SC"/>
              </a:rPr>
              <a:t>按重要性裁剪
输出结构化文本</a:t>
            </a:r>
          </a:p>
        </p:txBody>
      </p:sp>
      <p:sp>
        <p:nvSpPr>
          <p:cNvPr id="11" name="Isosceles Triangle 10"/>
          <p:cNvSpPr/>
          <p:nvPr/>
        </p:nvSpPr>
        <p:spPr>
          <a:xfrm rot="5400000">
            <a:off x="6144768" y="2395728"/>
            <a:ext cx="201168" cy="256032"/>
          </a:xfrm>
          <a:prstGeom prst="triangle">
            <a:avLst/>
          </a:prstGeom>
          <a:solidFill>
            <a:srgbClr val="6B72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483096" y="1920240"/>
            <a:ext cx="2395728" cy="12344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E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1F4E79"/>
                </a:solidFill>
                <a:latin typeface="PingFang SC"/>
                <a:ea typeface="PingFang SC"/>
              </a:rPr>
              <a:t>③ 交付</a:t>
            </a:r>
          </a:p>
          <a:p>
            <a:pPr algn="ctr">
              <a:lnSpc>
                <a:spcPct val="115000"/>
              </a:lnSpc>
            </a:pPr>
            <a:r>
              <a:rPr sz="1200" b="0">
                <a:solidFill>
                  <a:srgbClr val="6B7280"/>
                </a:solidFill>
                <a:latin typeface="PingFang SC"/>
                <a:ea typeface="PingFang SC"/>
              </a:rPr>
              <a:t>以文本形式
提供给模型</a:t>
            </a:r>
          </a:p>
        </p:txBody>
      </p:sp>
      <p:sp>
        <p:nvSpPr>
          <p:cNvPr id="13" name="Isosceles Triangle 12"/>
          <p:cNvSpPr/>
          <p:nvPr/>
        </p:nvSpPr>
        <p:spPr>
          <a:xfrm rot="5400000">
            <a:off x="8997696" y="2395728"/>
            <a:ext cx="201168" cy="256032"/>
          </a:xfrm>
          <a:prstGeom prst="triangle">
            <a:avLst/>
          </a:prstGeom>
          <a:solidFill>
            <a:srgbClr val="6B72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9336024" y="1920240"/>
            <a:ext cx="2395728" cy="12344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E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1F4E79"/>
                </a:solidFill>
                <a:latin typeface="PingFang SC"/>
                <a:ea typeface="PingFang SC"/>
              </a:rPr>
              <a:t>④ 复核</a:t>
            </a:r>
          </a:p>
          <a:p>
            <a:pPr algn="ctr">
              <a:lnSpc>
                <a:spcPct val="115000"/>
              </a:lnSpc>
            </a:pPr>
            <a:r>
              <a:rPr sz="1200" b="0">
                <a:solidFill>
                  <a:srgbClr val="6B7280"/>
                </a:solidFill>
                <a:latin typeface="PingFang SC"/>
                <a:ea typeface="PingFang SC"/>
              </a:rPr>
              <a:t>信息不足时
明确提示升级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7240" y="3520440"/>
            <a:ext cx="10652760" cy="4023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800"/>
              </a:spcAft>
            </a:pPr>
            <a:r>
              <a:rPr sz="1600" b="0">
                <a:solidFill>
                  <a:srgbClr val="1F2933"/>
                </a:solidFill>
                <a:latin typeface="PingFang SC"/>
                <a:ea typeface="PingFang SC"/>
              </a:rPr>
              <a:t>全过程在本地完成，不联网、不上传、不产生第三方费用。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475488"/>
            <a:ext cx="10607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0000"/>
              </a:lnSpc>
              <a:spcAft>
                <a:spcPts val="800"/>
              </a:spcAft>
            </a:pPr>
            <a:r>
              <a:rPr sz="2600" b="1">
                <a:solidFill>
                  <a:srgbClr val="1F2933"/>
                </a:solidFill>
                <a:latin typeface="PingFang SC"/>
                <a:ea typeface="PingFang SC"/>
              </a:rPr>
              <a:t>技术要点</a:t>
            </a:r>
          </a:p>
        </p:txBody>
      </p:sp>
      <p:sp>
        <p:nvSpPr>
          <p:cNvPr id="3" name="Rectangle 2"/>
          <p:cNvSpPr/>
          <p:nvPr/>
        </p:nvSpPr>
        <p:spPr>
          <a:xfrm>
            <a:off x="795528" y="1060704"/>
            <a:ext cx="822960" cy="3175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77240" y="6327648"/>
            <a:ext cx="10652760" cy="9525"/>
          </a:xfrm>
          <a:prstGeom prst="rect">
            <a:avLst/>
          </a:prstGeom>
          <a:solidFill>
            <a:srgbClr val="D9DE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6400800"/>
            <a:ext cx="73152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0000"/>
              </a:lnSpc>
              <a:spcAft>
                <a:spcPts val="800"/>
              </a:spcAft>
            </a:pPr>
            <a:r>
              <a:rPr sz="1000" b="0">
                <a:solidFill>
                  <a:srgbClr val="6B7280"/>
                </a:solidFill>
                <a:latin typeface="PingFang SC"/>
                <a:ea typeface="PingFang SC"/>
              </a:rPr>
              <a:t>OVP 项目说明 · 本地视觉预处理层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0" y="6400800"/>
            <a:ext cx="22860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30000"/>
              </a:lnSpc>
              <a:spcAft>
                <a:spcPts val="800"/>
              </a:spcAft>
            </a:pPr>
            <a:r>
              <a:rPr sz="1000" b="0">
                <a:solidFill>
                  <a:srgbClr val="6B7280"/>
                </a:solidFill>
                <a:latin typeface="PingFang SC"/>
                <a:ea typeface="PingFang SC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1874519"/>
            <a:ext cx="10652760" cy="4023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800"/>
              </a:spcAft>
            </a:pPr>
            <a:r>
              <a:rPr sz="1600" b="1">
                <a:solidFill>
                  <a:srgbClr val="1F2933"/>
                </a:solidFill>
                <a:latin typeface="PingFang SC"/>
                <a:ea typeface="PingFang SC"/>
              </a:rPr>
              <a:t>系统级识别。</a:t>
            </a:r>
            <a:r>
              <a:rPr sz="1600" b="0">
                <a:solidFill>
                  <a:srgbClr val="6B7280"/>
                </a:solidFill>
                <a:latin typeface="PingFang SC"/>
                <a:ea typeface="PingFang SC"/>
              </a:rPr>
              <a:t>使用系统自带文字识别与无障碍接口，读取文字、控件与位置，不依赖外部服务。</a:t>
            </a:r>
          </a:p>
          <a:p>
            <a:pPr algn="l">
              <a:lnSpc>
                <a:spcPct val="135000"/>
              </a:lnSpc>
              <a:spcAft>
                <a:spcPts val="800"/>
              </a:spcAft>
            </a:pPr>
            <a:r>
              <a:rPr sz="1600" b="1">
                <a:solidFill>
                  <a:srgbClr val="1F2933"/>
                </a:solidFill>
                <a:latin typeface="PingFang SC"/>
                <a:ea typeface="PingFang SC"/>
              </a:rPr>
              <a:t>按重要性裁剪。</a:t>
            </a:r>
            <a:r>
              <a:rPr sz="1600" b="0">
                <a:solidFill>
                  <a:srgbClr val="6B7280"/>
                </a:solidFill>
                <a:latin typeface="PingFang SC"/>
                <a:ea typeface="PingFang SC"/>
              </a:rPr>
              <a:t>优先保留正文与可交互控件，压缩装饰性内容，控制输出体积与模型输入成本。</a:t>
            </a:r>
          </a:p>
          <a:p>
            <a:pPr algn="l">
              <a:lnSpc>
                <a:spcPct val="135000"/>
              </a:lnSpc>
              <a:spcAft>
                <a:spcPts val="800"/>
              </a:spcAft>
            </a:pPr>
            <a:r>
              <a:rPr sz="1600" b="1">
                <a:solidFill>
                  <a:srgbClr val="1F2933"/>
                </a:solidFill>
                <a:latin typeface="PingFang SC"/>
                <a:ea typeface="PingFang SC"/>
              </a:rPr>
              <a:t>输出预算与升级判定。</a:t>
            </a:r>
            <a:r>
              <a:rPr sz="1600" b="0">
                <a:solidFill>
                  <a:srgbClr val="6B7280"/>
                </a:solidFill>
                <a:latin typeface="PingFang SC"/>
                <a:ea typeface="PingFang SC"/>
              </a:rPr>
              <a:t>对输出长度设上限；信息不足时给出明确标记，由上层决定是否改用视觉模型。</a:t>
            </a:r>
          </a:p>
          <a:p>
            <a:pPr algn="l">
              <a:lnSpc>
                <a:spcPct val="135000"/>
              </a:lnSpc>
              <a:spcAft>
                <a:spcPts val="800"/>
              </a:spcAft>
            </a:pPr>
            <a:r>
              <a:rPr sz="1600" b="1">
                <a:solidFill>
                  <a:srgbClr val="1F2933"/>
                </a:solidFill>
                <a:latin typeface="PingFang SC"/>
                <a:ea typeface="PingFang SC"/>
              </a:rPr>
              <a:t>结果可复现。</a:t>
            </a:r>
            <a:r>
              <a:rPr sz="1600" b="0">
                <a:solidFill>
                  <a:srgbClr val="6B7280"/>
                </a:solidFill>
                <a:latin typeface="PingFang SC"/>
                <a:ea typeface="PingFang SC"/>
              </a:rPr>
              <a:t>同一输入产生同一输出，便于测试与流程稳定运行。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475488"/>
            <a:ext cx="10607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0000"/>
              </a:lnSpc>
              <a:spcAft>
                <a:spcPts val="800"/>
              </a:spcAft>
            </a:pPr>
            <a:r>
              <a:rPr sz="2600" b="1">
                <a:solidFill>
                  <a:srgbClr val="1F2933"/>
                </a:solidFill>
                <a:latin typeface="PingFang SC"/>
                <a:ea typeface="PingFang SC"/>
              </a:rPr>
              <a:t>规模效应</a:t>
            </a:r>
          </a:p>
        </p:txBody>
      </p:sp>
      <p:sp>
        <p:nvSpPr>
          <p:cNvPr id="3" name="Rectangle 2"/>
          <p:cNvSpPr/>
          <p:nvPr/>
        </p:nvSpPr>
        <p:spPr>
          <a:xfrm>
            <a:off x="795528" y="1060704"/>
            <a:ext cx="822960" cy="3175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170432"/>
            <a:ext cx="106070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0000"/>
              </a:lnSpc>
              <a:spcAft>
                <a:spcPts val="800"/>
              </a:spcAft>
            </a:pPr>
            <a:r>
              <a:rPr sz="1300" b="0">
                <a:solidFill>
                  <a:srgbClr val="6B7280"/>
                </a:solidFill>
                <a:latin typeface="PingFang SC"/>
                <a:ea typeface="PingFang SC"/>
              </a:rPr>
              <a:t>用量越大，差异越显著</a:t>
            </a:r>
          </a:p>
        </p:txBody>
      </p:sp>
      <p:sp>
        <p:nvSpPr>
          <p:cNvPr id="5" name="Rectangle 4"/>
          <p:cNvSpPr/>
          <p:nvPr/>
        </p:nvSpPr>
        <p:spPr>
          <a:xfrm>
            <a:off x="777240" y="6327648"/>
            <a:ext cx="10652760" cy="9525"/>
          </a:xfrm>
          <a:prstGeom prst="rect">
            <a:avLst/>
          </a:prstGeom>
          <a:solidFill>
            <a:srgbClr val="D9DE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6400800"/>
            <a:ext cx="73152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0000"/>
              </a:lnSpc>
              <a:spcAft>
                <a:spcPts val="800"/>
              </a:spcAft>
            </a:pPr>
            <a:r>
              <a:rPr sz="1000" b="0">
                <a:solidFill>
                  <a:srgbClr val="6B7280"/>
                </a:solidFill>
                <a:latin typeface="PingFang SC"/>
                <a:ea typeface="PingFang SC"/>
              </a:rPr>
              <a:t>OVP 项目说明 · 本地视觉预处理层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0" y="6400800"/>
            <a:ext cx="22860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30000"/>
              </a:lnSpc>
              <a:spcAft>
                <a:spcPts val="800"/>
              </a:spcAft>
            </a:pPr>
            <a:r>
              <a:rPr sz="1000" b="0">
                <a:solidFill>
                  <a:srgbClr val="6B7280"/>
                </a:solidFill>
                <a:latin typeface="PingFang SC"/>
                <a:ea typeface="PingFang SC"/>
              </a:rPr>
              <a:t>8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777240" y="1874519"/>
          <a:ext cx="10652760" cy="1901952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291840"/>
                <a:gridCol w="5120640"/>
                <a:gridCol w="2240280"/>
              </a:tblGrid>
              <a:tr h="475488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sz="1400" b="1">
                          <a:solidFill>
                            <a:srgbClr val="1F2933"/>
                          </a:solidFill>
                          <a:latin typeface="PingFang SC"/>
                          <a:ea typeface="PingFang SC"/>
                        </a:rPr>
                        <a:t>使用量</a:t>
                      </a:r>
                    </a:p>
                  </a:txBody>
                  <a:tcPr marL="88900" marR="88900" marT="38100" marB="38100" anchor="ctr">
                    <a:solidFill>
                      <a:srgbClr val="EDF1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sz="1400" b="1">
                          <a:solidFill>
                            <a:srgbClr val="1F2933"/>
                          </a:solidFill>
                          <a:latin typeface="PingFang SC"/>
                          <a:ea typeface="PingFang SC"/>
                        </a:rPr>
                        <a:t>云端视觉方案（按实测单价推算）</a:t>
                      </a:r>
                    </a:p>
                  </a:txBody>
                  <a:tcPr marL="88900" marR="88900" marT="38100" marB="38100" anchor="ctr">
                    <a:solidFill>
                      <a:srgbClr val="EDF1F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5000"/>
                        </a:lnSpc>
                      </a:pPr>
                      <a:r>
                        <a:rPr sz="1400" b="1">
                          <a:solidFill>
                            <a:srgbClr val="1F2933"/>
                          </a:solidFill>
                          <a:latin typeface="PingFang SC"/>
                          <a:ea typeface="PingFang SC"/>
                        </a:rPr>
                        <a:t>本项目</a:t>
                      </a:r>
                    </a:p>
                  </a:txBody>
                  <a:tcPr marL="88900" marR="88900" marT="38100" marB="38100" anchor="ctr">
                    <a:solidFill>
                      <a:srgbClr val="EDF1F5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sz="1400" b="1">
                          <a:solidFill>
                            <a:srgbClr val="1F2933"/>
                          </a:solidFill>
                          <a:latin typeface="PingFang SC"/>
                          <a:ea typeface="PingFang SC"/>
                        </a:rPr>
                        <a:t>每天 10 张</a:t>
                      </a:r>
                    </a:p>
                  </a:txBody>
                  <a:tcPr marL="88900" marR="8890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sz="1400" b="0">
                          <a:solidFill>
                            <a:srgbClr val="1F2933"/>
                          </a:solidFill>
                          <a:latin typeface="PingFang SC"/>
                          <a:ea typeface="PingFang SC"/>
                        </a:rPr>
                        <a:t>约 3 美元 / 月</a:t>
                      </a:r>
                    </a:p>
                  </a:txBody>
                  <a:tcPr marL="88900" marR="8890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5000"/>
                        </a:lnSpc>
                      </a:pPr>
                      <a:r>
                        <a:rPr sz="1400" b="0">
                          <a:solidFill>
                            <a:srgbClr val="14663C"/>
                          </a:solidFill>
                          <a:latin typeface="PingFang SC"/>
                          <a:ea typeface="PingFang SC"/>
                        </a:rPr>
                        <a:t>0</a:t>
                      </a:r>
                    </a:p>
                  </a:txBody>
                  <a:tcPr marL="88900" marR="88900" marT="38100" marB="38100" anchor="ctr"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sz="1400" b="1">
                          <a:solidFill>
                            <a:srgbClr val="1F2933"/>
                          </a:solidFill>
                          <a:latin typeface="PingFang SC"/>
                          <a:ea typeface="PingFang SC"/>
                        </a:rPr>
                        <a:t>每天 100 张</a:t>
                      </a:r>
                    </a:p>
                  </a:txBody>
                  <a:tcPr marL="88900" marR="8890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sz="1400" b="0">
                          <a:solidFill>
                            <a:srgbClr val="1F2933"/>
                          </a:solidFill>
                          <a:latin typeface="PingFang SC"/>
                          <a:ea typeface="PingFang SC"/>
                        </a:rPr>
                        <a:t>约 31 美元 / 月</a:t>
                      </a:r>
                    </a:p>
                  </a:txBody>
                  <a:tcPr marL="88900" marR="8890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5000"/>
                        </a:lnSpc>
                      </a:pPr>
                      <a:r>
                        <a:rPr sz="1400" b="0">
                          <a:solidFill>
                            <a:srgbClr val="14663C"/>
                          </a:solidFill>
                          <a:latin typeface="PingFang SC"/>
                          <a:ea typeface="PingFang SC"/>
                        </a:rPr>
                        <a:t>0</a:t>
                      </a:r>
                    </a:p>
                  </a:txBody>
                  <a:tcPr marL="88900" marR="88900" marT="38100" marB="38100" anchor="ctr"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sz="1400" b="1">
                          <a:solidFill>
                            <a:srgbClr val="1F2933"/>
                          </a:solidFill>
                          <a:latin typeface="PingFang SC"/>
                          <a:ea typeface="PingFang SC"/>
                        </a:rPr>
                        <a:t>每天 1,000 张</a:t>
                      </a:r>
                    </a:p>
                  </a:txBody>
                  <a:tcPr marL="88900" marR="8890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sz="1400" b="0">
                          <a:solidFill>
                            <a:srgbClr val="1F2933"/>
                          </a:solidFill>
                          <a:latin typeface="PingFang SC"/>
                          <a:ea typeface="PingFang SC"/>
                        </a:rPr>
                        <a:t>约 314 美元 / 月</a:t>
                      </a:r>
                    </a:p>
                  </a:txBody>
                  <a:tcPr marL="88900" marR="8890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5000"/>
                        </a:lnSpc>
                      </a:pPr>
                      <a:r>
                        <a:rPr sz="1400" b="0">
                          <a:solidFill>
                            <a:srgbClr val="14663C"/>
                          </a:solidFill>
                          <a:latin typeface="PingFang SC"/>
                          <a:ea typeface="PingFang SC"/>
                        </a:rPr>
                        <a:t>0</a:t>
                      </a:r>
                    </a:p>
                  </a:txBody>
                  <a:tcPr marL="88900" marR="88900" marT="38100" marB="3810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777240" y="5760720"/>
            <a:ext cx="106527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800"/>
              </a:spcAft>
            </a:pPr>
            <a:r>
              <a:rPr sz="1100" b="0">
                <a:solidFill>
                  <a:srgbClr val="6B7280"/>
                </a:solidFill>
                <a:latin typeface="PingFang SC"/>
                <a:ea typeface="PingFang SC"/>
              </a:rPr>
              <a:t>按实测单价每张 0.0105 美元推算；本地识别仅占用本机算力，不产生按次费用。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475488"/>
            <a:ext cx="10607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0000"/>
              </a:lnSpc>
              <a:spcAft>
                <a:spcPts val="800"/>
              </a:spcAft>
            </a:pPr>
            <a:r>
              <a:rPr sz="2600" b="1">
                <a:solidFill>
                  <a:srgbClr val="1F2933"/>
                </a:solidFill>
                <a:latin typeface="PingFang SC"/>
                <a:ea typeface="PingFang SC"/>
              </a:rPr>
              <a:t>应用场景</a:t>
            </a:r>
          </a:p>
        </p:txBody>
      </p:sp>
      <p:sp>
        <p:nvSpPr>
          <p:cNvPr id="3" name="Rectangle 2"/>
          <p:cNvSpPr/>
          <p:nvPr/>
        </p:nvSpPr>
        <p:spPr>
          <a:xfrm>
            <a:off x="795528" y="1060704"/>
            <a:ext cx="822960" cy="3175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170432"/>
            <a:ext cx="106070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0000"/>
              </a:lnSpc>
              <a:spcAft>
                <a:spcPts val="800"/>
              </a:spcAft>
            </a:pPr>
            <a:r>
              <a:rPr sz="1300" b="0">
                <a:solidFill>
                  <a:srgbClr val="6B7280"/>
                </a:solidFill>
                <a:latin typeface="PingFang SC"/>
                <a:ea typeface="PingFang SC"/>
              </a:rPr>
              <a:t>适用与不适用</a:t>
            </a:r>
          </a:p>
        </p:txBody>
      </p:sp>
      <p:sp>
        <p:nvSpPr>
          <p:cNvPr id="5" name="Rectangle 4"/>
          <p:cNvSpPr/>
          <p:nvPr/>
        </p:nvSpPr>
        <p:spPr>
          <a:xfrm>
            <a:off x="777240" y="6327648"/>
            <a:ext cx="10652760" cy="9525"/>
          </a:xfrm>
          <a:prstGeom prst="rect">
            <a:avLst/>
          </a:prstGeom>
          <a:solidFill>
            <a:srgbClr val="D9DE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6400800"/>
            <a:ext cx="73152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0000"/>
              </a:lnSpc>
              <a:spcAft>
                <a:spcPts val="800"/>
              </a:spcAft>
            </a:pPr>
            <a:r>
              <a:rPr sz="1000" b="0">
                <a:solidFill>
                  <a:srgbClr val="6B7280"/>
                </a:solidFill>
                <a:latin typeface="PingFang SC"/>
                <a:ea typeface="PingFang SC"/>
              </a:rPr>
              <a:t>OVP 项目说明 · 本地视觉预处理层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0" y="6400800"/>
            <a:ext cx="22860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30000"/>
              </a:lnSpc>
              <a:spcAft>
                <a:spcPts val="800"/>
              </a:spcAft>
            </a:pPr>
            <a:r>
              <a:rPr sz="1000" b="0">
                <a:solidFill>
                  <a:srgbClr val="6B7280"/>
                </a:solidFill>
                <a:latin typeface="PingFang SC"/>
                <a:ea typeface="PingFang SC"/>
              </a:rPr>
              <a:t>9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777240" y="1874519"/>
          <a:ext cx="10652759" cy="265176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4754880"/>
                <a:gridCol w="5897879"/>
              </a:tblGrid>
              <a:tr h="530352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sz="1400" b="1">
                          <a:solidFill>
                            <a:srgbClr val="1F2933"/>
                          </a:solidFill>
                          <a:latin typeface="PingFang SC"/>
                          <a:ea typeface="PingFang SC"/>
                        </a:rPr>
                        <a:t>使用情况</a:t>
                      </a:r>
                    </a:p>
                  </a:txBody>
                  <a:tcPr marL="88900" marR="88900" marT="38100" marB="38100" anchor="ctr">
                    <a:solidFill>
                      <a:srgbClr val="EDF1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sz="1400" b="1">
                          <a:solidFill>
                            <a:srgbClr val="1F2933"/>
                          </a:solidFill>
                          <a:latin typeface="PingFang SC"/>
                          <a:ea typeface="PingFang SC"/>
                        </a:rPr>
                        <a:t>建议</a:t>
                      </a:r>
                    </a:p>
                  </a:txBody>
                  <a:tcPr marL="88900" marR="88900" marT="38100" marB="38100" anchor="ctr">
                    <a:solidFill>
                      <a:srgbClr val="EDF1F5"/>
                    </a:solidFill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sz="1400" b="1">
                          <a:solidFill>
                            <a:srgbClr val="1F2933"/>
                          </a:solidFill>
                          <a:latin typeface="PingFang SC"/>
                          <a:ea typeface="PingFang SC"/>
                        </a:rPr>
                        <a:t>偶发使用（每月数张）</a:t>
                      </a:r>
                    </a:p>
                  </a:txBody>
                  <a:tcPr marL="88900" marR="8890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sz="1400" b="0">
                          <a:solidFill>
                            <a:srgbClr val="1F2933"/>
                          </a:solidFill>
                          <a:latin typeface="PingFang SC"/>
                          <a:ea typeface="PingFang SC"/>
                        </a:rPr>
                        <a:t>效益有限，主要体现为体验改善</a:t>
                      </a:r>
                    </a:p>
                  </a:txBody>
                  <a:tcPr marL="88900" marR="88900" marT="38100" marB="38100" anchor="ctr">
                    <a:solidFill>
                      <a:srgbClr val="FFFFFF"/>
                    </a:solidFill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sz="1400" b="1">
                          <a:solidFill>
                            <a:srgbClr val="1F2933"/>
                          </a:solidFill>
                          <a:latin typeface="PingFang SC"/>
                          <a:ea typeface="PingFang SC"/>
                        </a:rPr>
                        <a:t>经常处理截图、或需桌面自动化</a:t>
                      </a:r>
                    </a:p>
                  </a:txBody>
                  <a:tcPr marL="88900" marR="8890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sz="1400" b="0">
                          <a:solidFill>
                            <a:srgbClr val="1F2933"/>
                          </a:solidFill>
                          <a:latin typeface="PingFang SC"/>
                          <a:ea typeface="PingFang SC"/>
                        </a:rPr>
                        <a:t>建议采用：节省费用与时间，且数据不外发</a:t>
                      </a:r>
                    </a:p>
                  </a:txBody>
                  <a:tcPr marL="88900" marR="88900" marT="38100" marB="38100" anchor="ctr">
                    <a:solidFill>
                      <a:srgbClr val="FFFFFF"/>
                    </a:solidFill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sz="1400" b="1">
                          <a:solidFill>
                            <a:srgbClr val="1F2933"/>
                          </a:solidFill>
                          <a:latin typeface="PingFang SC"/>
                          <a:ea typeface="PingFang SC"/>
                        </a:rPr>
                        <a:t>使用低成本或纯文本模型</a:t>
                      </a:r>
                    </a:p>
                  </a:txBody>
                  <a:tcPr marL="88900" marR="8890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sz="1400" b="0">
                          <a:solidFill>
                            <a:srgbClr val="1F2933"/>
                          </a:solidFill>
                          <a:latin typeface="PingFang SC"/>
                          <a:ea typeface="PingFang SC"/>
                        </a:rPr>
                        <a:t>建议采用：以本机能力补足看图能力</a:t>
                      </a:r>
                    </a:p>
                  </a:txBody>
                  <a:tcPr marL="88900" marR="88900" marT="38100" marB="38100" anchor="ctr">
                    <a:solidFill>
                      <a:srgbClr val="FFFFFF"/>
                    </a:solidFill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sz="1400" b="1">
                          <a:solidFill>
                            <a:srgbClr val="1F2933"/>
                          </a:solidFill>
                          <a:latin typeface="PingFang SC"/>
                          <a:ea typeface="PingFang SC"/>
                        </a:rPr>
                        <a:t>使用非 macOS 设备</a:t>
                      </a:r>
                    </a:p>
                  </a:txBody>
                  <a:tcPr marL="88900" marR="8890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sz="1400" b="0">
                          <a:solidFill>
                            <a:srgbClr val="1F2933"/>
                          </a:solidFill>
                          <a:latin typeface="PingFang SC"/>
                          <a:ea typeface="PingFang SC"/>
                        </a:rPr>
                        <a:t>暂不支持</a:t>
                      </a:r>
                    </a:p>
                  </a:txBody>
                  <a:tcPr marL="88900" marR="88900" marT="38100" marB="3810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475488"/>
            <a:ext cx="10607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0000"/>
              </a:lnSpc>
              <a:spcAft>
                <a:spcPts val="800"/>
              </a:spcAft>
            </a:pPr>
            <a:r>
              <a:rPr sz="2600" b="1">
                <a:solidFill>
                  <a:srgbClr val="1F2933"/>
                </a:solidFill>
                <a:latin typeface="PingFang SC"/>
                <a:ea typeface="PingFang SC"/>
              </a:rPr>
              <a:t>交付物与可用性</a:t>
            </a:r>
          </a:p>
        </p:txBody>
      </p:sp>
      <p:sp>
        <p:nvSpPr>
          <p:cNvPr id="3" name="Rectangle 2"/>
          <p:cNvSpPr/>
          <p:nvPr/>
        </p:nvSpPr>
        <p:spPr>
          <a:xfrm>
            <a:off x="795528" y="1060704"/>
            <a:ext cx="822960" cy="3175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77240" y="6327648"/>
            <a:ext cx="10652760" cy="9525"/>
          </a:xfrm>
          <a:prstGeom prst="rect">
            <a:avLst/>
          </a:prstGeom>
          <a:solidFill>
            <a:srgbClr val="D9DE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6400800"/>
            <a:ext cx="73152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0000"/>
              </a:lnSpc>
              <a:spcAft>
                <a:spcPts val="800"/>
              </a:spcAft>
            </a:pPr>
            <a:r>
              <a:rPr sz="1000" b="0">
                <a:solidFill>
                  <a:srgbClr val="6B7280"/>
                </a:solidFill>
                <a:latin typeface="PingFang SC"/>
                <a:ea typeface="PingFang SC"/>
              </a:rPr>
              <a:t>OVP 项目说明 · 本地视觉预处理层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0" y="6400800"/>
            <a:ext cx="22860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30000"/>
              </a:lnSpc>
              <a:spcAft>
                <a:spcPts val="800"/>
              </a:spcAft>
            </a:pPr>
            <a:r>
              <a:rPr sz="1000" b="0">
                <a:solidFill>
                  <a:srgbClr val="6B7280"/>
                </a:solidFill>
                <a:latin typeface="PingFang SC"/>
                <a:ea typeface="PingFang SC"/>
              </a:rPr>
              <a:t>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1828800"/>
            <a:ext cx="10652760" cy="4023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800"/>
              </a:spcAft>
            </a:pPr>
            <a:r>
              <a:rPr sz="1600" b="1">
                <a:solidFill>
                  <a:srgbClr val="1F2933"/>
                </a:solidFill>
                <a:latin typeface="PingFang SC"/>
                <a:ea typeface="PingFang SC"/>
              </a:rPr>
              <a:t>已开源：</a:t>
            </a:r>
            <a:r>
              <a:rPr sz="1600" b="0">
                <a:solidFill>
                  <a:srgbClr val="6B7280"/>
                </a:solidFill>
                <a:latin typeface="PingFang SC"/>
                <a:ea typeface="PingFang SC"/>
              </a:rPr>
              <a:t>github.com/xuyuelun667-alt/openclaw-plugin-ovp-macos（含实测文档与自动测试）</a:t>
            </a:r>
          </a:p>
          <a:p>
            <a:pPr algn="l">
              <a:lnSpc>
                <a:spcPct val="135000"/>
              </a:lnSpc>
              <a:spcAft>
                <a:spcPts val="800"/>
              </a:spcAft>
            </a:pPr>
            <a:r>
              <a:rPr sz="1600" b="1">
                <a:solidFill>
                  <a:srgbClr val="1F2933"/>
                </a:solidFill>
                <a:latin typeface="PingFang SC"/>
                <a:ea typeface="PingFang SC"/>
              </a:rPr>
              <a:t>已上架插件市场：</a:t>
            </a:r>
            <a:r>
              <a:rPr sz="1600" b="0">
                <a:solidFill>
                  <a:srgbClr val="6B7280"/>
                </a:solidFill>
                <a:latin typeface="PingFang SC"/>
                <a:ea typeface="PingFang SC"/>
              </a:rPr>
              <a:t>可一行命令安装，安装后可自检环境与权限</a:t>
            </a:r>
          </a:p>
          <a:p>
            <a:pPr algn="l">
              <a:lnSpc>
                <a:spcPct val="135000"/>
              </a:lnSpc>
              <a:spcAft>
                <a:spcPts val="800"/>
              </a:spcAft>
            </a:pPr>
            <a:r>
              <a:rPr sz="1600" b="1">
                <a:solidFill>
                  <a:srgbClr val="1F2933"/>
                </a:solidFill>
                <a:latin typeface="PingFang SC"/>
                <a:ea typeface="PingFang SC"/>
              </a:rPr>
              <a:t>质量保障：</a:t>
            </a:r>
            <a:r>
              <a:rPr sz="1600" b="0">
                <a:solidFill>
                  <a:srgbClr val="6B7280"/>
                </a:solidFill>
                <a:latin typeface="PingFang SC"/>
                <a:ea typeface="PingFang SC"/>
              </a:rPr>
              <a:t>每次改动自动运行测试；版本与说明同步更新</a:t>
            </a:r>
          </a:p>
        </p:txBody>
      </p:sp>
      <p:sp>
        <p:nvSpPr>
          <p:cNvPr id="8" name="Rectangle 7"/>
          <p:cNvSpPr/>
          <p:nvPr/>
        </p:nvSpPr>
        <p:spPr>
          <a:xfrm>
            <a:off x="777240" y="3703320"/>
            <a:ext cx="10652760" cy="1371600"/>
          </a:xfrm>
          <a:prstGeom prst="rect">
            <a:avLst/>
          </a:prstGeom>
          <a:solidFill>
            <a:srgbClr val="F8F9FA"/>
          </a:solidFill>
          <a:ln>
            <a:solidFill>
              <a:srgbClr val="D9DE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05840" y="3886200"/>
            <a:ext cx="1024128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0000"/>
              </a:lnSpc>
              <a:spcAft>
                <a:spcPts val="800"/>
              </a:spcAft>
            </a:pPr>
            <a:r>
              <a:rPr sz="1500" b="1">
                <a:solidFill>
                  <a:srgbClr val="1F2933"/>
                </a:solidFill>
                <a:latin typeface="PingFang SC"/>
                <a:ea typeface="PingFang SC"/>
              </a:rPr>
              <a:t>安装：openclaw plugins install clawhub:@xuyuelun667-alt/ovp-macos</a:t>
            </a:r>
          </a:p>
          <a:p>
            <a:pPr algn="l">
              <a:lnSpc>
                <a:spcPct val="130000"/>
              </a:lnSpc>
              <a:spcAft>
                <a:spcPts val="800"/>
              </a:spcAft>
            </a:pPr>
            <a:r>
              <a:rPr sz="1500" b="1">
                <a:solidFill>
                  <a:srgbClr val="1F2933"/>
                </a:solidFill>
                <a:latin typeface="PingFang SC"/>
                <a:ea typeface="PingFang SC"/>
              </a:rPr>
              <a:t>配置：openclaw ovp setup　（自动检查并修正配置与系统权限）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5760720"/>
            <a:ext cx="106527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800"/>
              </a:spcAft>
            </a:pPr>
            <a:r>
              <a:rPr sz="1100" b="0">
                <a:solidFill>
                  <a:srgbClr val="6B7280"/>
                </a:solidFill>
                <a:latin typeface="PingFang SC"/>
                <a:ea typeface="PingFang SC"/>
              </a:rPr>
              <a:t>下一步：按交付清单完成分发验证与回归测试。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475488"/>
            <a:ext cx="10607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0000"/>
              </a:lnSpc>
              <a:spcAft>
                <a:spcPts val="800"/>
              </a:spcAft>
            </a:pPr>
            <a:r>
              <a:rPr sz="2600" b="1">
                <a:solidFill>
                  <a:srgbClr val="1F2933"/>
                </a:solidFill>
                <a:latin typeface="PingFang SC"/>
                <a:ea typeface="PingFang SC"/>
              </a:rPr>
              <a:t>边界与限制</a:t>
            </a:r>
          </a:p>
        </p:txBody>
      </p:sp>
      <p:sp>
        <p:nvSpPr>
          <p:cNvPr id="3" name="Rectangle 2"/>
          <p:cNvSpPr/>
          <p:nvPr/>
        </p:nvSpPr>
        <p:spPr>
          <a:xfrm>
            <a:off x="795528" y="1060704"/>
            <a:ext cx="822960" cy="3175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170432"/>
            <a:ext cx="106070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0000"/>
              </a:lnSpc>
              <a:spcAft>
                <a:spcPts val="800"/>
              </a:spcAft>
            </a:pPr>
            <a:r>
              <a:rPr sz="1300" b="0">
                <a:solidFill>
                  <a:srgbClr val="6B7280"/>
                </a:solidFill>
                <a:latin typeface="PingFang SC"/>
                <a:ea typeface="PingFang SC"/>
              </a:rPr>
              <a:t>适用范围先说明白</a:t>
            </a:r>
          </a:p>
        </p:txBody>
      </p:sp>
      <p:sp>
        <p:nvSpPr>
          <p:cNvPr id="5" name="Rectangle 4"/>
          <p:cNvSpPr/>
          <p:nvPr/>
        </p:nvSpPr>
        <p:spPr>
          <a:xfrm>
            <a:off x="777240" y="6327648"/>
            <a:ext cx="10652760" cy="9525"/>
          </a:xfrm>
          <a:prstGeom prst="rect">
            <a:avLst/>
          </a:prstGeom>
          <a:solidFill>
            <a:srgbClr val="D9DE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6400800"/>
            <a:ext cx="73152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0000"/>
              </a:lnSpc>
              <a:spcAft>
                <a:spcPts val="800"/>
              </a:spcAft>
            </a:pPr>
            <a:r>
              <a:rPr sz="1000" b="0">
                <a:solidFill>
                  <a:srgbClr val="6B7280"/>
                </a:solidFill>
                <a:latin typeface="PingFang SC"/>
                <a:ea typeface="PingFang SC"/>
              </a:rPr>
              <a:t>OVP 项目说明 · 本地视觉预处理层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0" y="6400800"/>
            <a:ext cx="22860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30000"/>
              </a:lnSpc>
              <a:spcAft>
                <a:spcPts val="800"/>
              </a:spcAft>
            </a:pPr>
            <a:r>
              <a:rPr sz="1000" b="0">
                <a:solidFill>
                  <a:srgbClr val="6B7280"/>
                </a:solidFill>
                <a:latin typeface="PingFang SC"/>
                <a:ea typeface="PingFang SC"/>
              </a:rPr>
              <a:t>11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874519"/>
            <a:ext cx="10652760" cy="4023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  <a:spcAft>
                <a:spcPts val="800"/>
              </a:spcAft>
            </a:pPr>
            <a:r>
              <a:rPr sz="1600" b="0">
                <a:solidFill>
                  <a:srgbClr val="1F2933"/>
                </a:solidFill>
                <a:latin typeface="PingFang SC"/>
                <a:ea typeface="PingFang SC"/>
              </a:rPr>
              <a:t>仅支持 macOS，依赖系统自带的识别与无障碍能力。</a:t>
            </a:r>
          </a:p>
          <a:p>
            <a:pPr algn="l">
              <a:lnSpc>
                <a:spcPct val="135000"/>
              </a:lnSpc>
              <a:spcAft>
                <a:spcPts val="800"/>
              </a:spcAft>
            </a:pPr>
            <a:r>
              <a:rPr sz="1600" b="0">
                <a:solidFill>
                  <a:srgbClr val="1F2933"/>
                </a:solidFill>
                <a:latin typeface="PingFang SC"/>
                <a:ea typeface="PingFang SC"/>
              </a:rPr>
              <a:t>照片、图表、示意图的语义内容无法识别 —— 该项需借助视觉模型。</a:t>
            </a:r>
          </a:p>
          <a:p>
            <a:pPr algn="l">
              <a:lnSpc>
                <a:spcPct val="135000"/>
              </a:lnSpc>
              <a:spcAft>
                <a:spcPts val="800"/>
              </a:spcAft>
            </a:pPr>
            <a:r>
              <a:rPr sz="1600" b="0">
                <a:solidFill>
                  <a:srgbClr val="1F2933"/>
                </a:solidFill>
                <a:latin typeface="PingFang SC"/>
                <a:ea typeface="PingFang SC"/>
              </a:rPr>
              <a:t>无文字、仅含图标的按钮无法识别。</a:t>
            </a:r>
          </a:p>
          <a:p>
            <a:pPr algn="l">
              <a:lnSpc>
                <a:spcPct val="135000"/>
              </a:lnSpc>
              <a:spcAft>
                <a:spcPts val="800"/>
              </a:spcAft>
            </a:pPr>
            <a:r>
              <a:rPr sz="1600" b="1">
                <a:solidFill>
                  <a:srgbClr val="1F2933"/>
                </a:solidFill>
                <a:latin typeface="PingFang SC"/>
                <a:ea typeface="PingFang SC"/>
              </a:rPr>
              <a:t>定位：</a:t>
            </a:r>
            <a:r>
              <a:rPr sz="1600" b="0">
                <a:solidFill>
                  <a:srgbClr val="6B7280"/>
                </a:solidFill>
                <a:latin typeface="PingFang SC"/>
                <a:ea typeface="PingFang SC"/>
              </a:rPr>
              <a:t>解决“屏幕上有什么、哪里可以操作”，不解决“图像表达了什么”。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475488"/>
            <a:ext cx="10607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0000"/>
              </a:lnSpc>
              <a:spcAft>
                <a:spcPts val="800"/>
              </a:spcAft>
            </a:pPr>
            <a:r>
              <a:rPr sz="2600" b="1">
                <a:solidFill>
                  <a:srgbClr val="1F2933"/>
                </a:solidFill>
                <a:latin typeface="PingFang SC"/>
                <a:ea typeface="PingFang SC"/>
              </a:rPr>
              <a:t>后续计划</a:t>
            </a:r>
          </a:p>
        </p:txBody>
      </p:sp>
      <p:sp>
        <p:nvSpPr>
          <p:cNvPr id="3" name="Rectangle 2"/>
          <p:cNvSpPr/>
          <p:nvPr/>
        </p:nvSpPr>
        <p:spPr>
          <a:xfrm>
            <a:off x="795528" y="1060704"/>
            <a:ext cx="822960" cy="3175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77240" y="6327648"/>
            <a:ext cx="10652760" cy="9525"/>
          </a:xfrm>
          <a:prstGeom prst="rect">
            <a:avLst/>
          </a:prstGeom>
          <a:solidFill>
            <a:srgbClr val="D9DE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6400800"/>
            <a:ext cx="73152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0000"/>
              </a:lnSpc>
              <a:spcAft>
                <a:spcPts val="800"/>
              </a:spcAft>
            </a:pPr>
            <a:r>
              <a:rPr sz="1000" b="0">
                <a:solidFill>
                  <a:srgbClr val="6B7280"/>
                </a:solidFill>
                <a:latin typeface="PingFang SC"/>
                <a:ea typeface="PingFang SC"/>
              </a:rPr>
              <a:t>OVP 项目说明 · 本地视觉预处理层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0" y="6400800"/>
            <a:ext cx="22860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30000"/>
              </a:lnSpc>
              <a:spcAft>
                <a:spcPts val="800"/>
              </a:spcAft>
            </a:pPr>
            <a:r>
              <a:rPr sz="1000" b="0">
                <a:solidFill>
                  <a:srgbClr val="6B7280"/>
                </a:solidFill>
                <a:latin typeface="PingFang SC"/>
                <a:ea typeface="PingFang SC"/>
              </a:rPr>
              <a:t>12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777240" y="1874519"/>
          <a:ext cx="10652760" cy="265176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291840"/>
                <a:gridCol w="7360920"/>
              </a:tblGrid>
              <a:tr h="530352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sz="1400" b="1">
                          <a:solidFill>
                            <a:srgbClr val="1F2933"/>
                          </a:solidFill>
                          <a:latin typeface="PingFang SC"/>
                          <a:ea typeface="PingFang SC"/>
                        </a:rPr>
                        <a:t>事项</a:t>
                      </a:r>
                    </a:p>
                  </a:txBody>
                  <a:tcPr marL="88900" marR="88900" marT="38100" marB="38100" anchor="ctr">
                    <a:solidFill>
                      <a:srgbClr val="EDF1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sz="1400" b="1">
                          <a:solidFill>
                            <a:srgbClr val="1F2933"/>
                          </a:solidFill>
                          <a:latin typeface="PingFang SC"/>
                          <a:ea typeface="PingFang SC"/>
                        </a:rPr>
                        <a:t>目的一</a:t>
                      </a:r>
                    </a:p>
                  </a:txBody>
                  <a:tcPr marL="88900" marR="88900" marT="38100" marB="38100" anchor="ctr">
                    <a:solidFill>
                      <a:srgbClr val="EDF1F5"/>
                    </a:solidFill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sz="1400" b="1">
                          <a:solidFill>
                            <a:srgbClr val="1F2933"/>
                          </a:solidFill>
                          <a:latin typeface="PingFang SC"/>
                          <a:ea typeface="PingFang SC"/>
                        </a:rPr>
                        <a:t>补充可复现基准脚本</a:t>
                      </a:r>
                    </a:p>
                  </a:txBody>
                  <a:tcPr marL="88900" marR="8890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sz="1400" b="0">
                          <a:solidFill>
                            <a:srgbClr val="1F2933"/>
                          </a:solidFill>
                          <a:latin typeface="PingFang SC"/>
                          <a:ea typeface="PingFang SC"/>
                        </a:rPr>
                        <a:t>使第三方能自行复跑第 2 页数据</a:t>
                      </a:r>
                    </a:p>
                  </a:txBody>
                  <a:tcPr marL="88900" marR="88900" marT="38100" marB="38100" anchor="ctr">
                    <a:solidFill>
                      <a:srgbClr val="FFFFFF"/>
                    </a:solidFill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sz="1400" b="1">
                          <a:solidFill>
                            <a:srgbClr val="1F2933"/>
                          </a:solidFill>
                          <a:latin typeface="PingFang SC"/>
                          <a:ea typeface="PingFang SC"/>
                        </a:rPr>
                        <a:t>配套使用说明</a:t>
                      </a:r>
                    </a:p>
                  </a:txBody>
                  <a:tcPr marL="88900" marR="8890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sz="1400" b="0">
                          <a:solidFill>
                            <a:srgbClr val="1F2933"/>
                          </a:solidFill>
                          <a:latin typeface="PingFang SC"/>
                          <a:ea typeface="PingFang SC"/>
                        </a:rPr>
                        <a:t>明确何时适用、何时应改用视觉模型</a:t>
                      </a:r>
                    </a:p>
                  </a:txBody>
                  <a:tcPr marL="88900" marR="88900" marT="38100" marB="38100" anchor="ctr">
                    <a:solidFill>
                      <a:srgbClr val="FFFFFF"/>
                    </a:solidFill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sz="1400" b="1">
                          <a:solidFill>
                            <a:srgbClr val="1F2933"/>
                          </a:solidFill>
                          <a:latin typeface="PingFang SC"/>
                          <a:ea typeface="PingFang SC"/>
                        </a:rPr>
                        <a:t>增加变化监测</a:t>
                      </a:r>
                    </a:p>
                  </a:txBody>
                  <a:tcPr marL="88900" marR="8890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sz="1400" b="0">
                          <a:solidFill>
                            <a:srgbClr val="1F2933"/>
                          </a:solidFill>
                          <a:latin typeface="PingFang SC"/>
                          <a:ea typeface="PingFang SC"/>
                        </a:rPr>
                        <a:t>按需监测屏幕变化，减少重复读取</a:t>
                      </a:r>
                    </a:p>
                  </a:txBody>
                  <a:tcPr marL="88900" marR="88900" marT="38100" marB="38100" anchor="ctr">
                    <a:solidFill>
                      <a:srgbClr val="FFFFFF"/>
                    </a:solidFill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sz="1400" b="1">
                          <a:solidFill>
                            <a:srgbClr val="1F2933"/>
                          </a:solidFill>
                          <a:latin typeface="PingFang SC"/>
                          <a:ea typeface="PingFang SC"/>
                        </a:rPr>
                        <a:t>扩展多屏与多语言</a:t>
                      </a:r>
                    </a:p>
                  </a:txBody>
                  <a:tcPr marL="88900" marR="8890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sz="1400" b="0">
                          <a:solidFill>
                            <a:srgbClr val="1F2933"/>
                          </a:solidFill>
                          <a:latin typeface="PingFang SC"/>
                          <a:ea typeface="PingFang SC"/>
                        </a:rPr>
                        <a:t>覆盖多显示器与更多语言环境</a:t>
                      </a:r>
                    </a:p>
                  </a:txBody>
                  <a:tcPr marL="88900" marR="88900" marT="38100" marB="3810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051560" y="1965960"/>
            <a:ext cx="1463040" cy="381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51560" y="2240280"/>
            <a:ext cx="100584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0000"/>
              </a:lnSpc>
              <a:spcAft>
                <a:spcPts val="800"/>
              </a:spcAft>
            </a:pPr>
            <a:r>
              <a:rPr sz="3000" b="1">
                <a:solidFill>
                  <a:srgbClr val="1F2933"/>
                </a:solidFill>
                <a:latin typeface="PingFang SC"/>
                <a:ea typeface="PingFang SC"/>
              </a:rPr>
              <a:t>用本机算力，替代按次计费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51560" y="3291840"/>
            <a:ext cx="10058400" cy="1828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50000"/>
              </a:lnSpc>
              <a:spcAft>
                <a:spcPts val="800"/>
              </a:spcAft>
            </a:pPr>
            <a:r>
              <a:rPr sz="1600" b="0">
                <a:solidFill>
                  <a:srgbClr val="6B7280"/>
                </a:solidFill>
                <a:latin typeface="PingFang SC"/>
                <a:ea typeface="PingFang SC"/>
              </a:rPr>
              <a:t>同一张截图：成本降至约 1/7，耗时缩短两个数量级，数据不出本机。</a:t>
            </a:r>
          </a:p>
          <a:p>
            <a:pPr algn="l">
              <a:lnSpc>
                <a:spcPct val="150000"/>
              </a:lnSpc>
              <a:spcAft>
                <a:spcPts val="800"/>
              </a:spcAft>
            </a:pPr>
            <a:r>
              <a:rPr sz="1400" b="0">
                <a:solidFill>
                  <a:srgbClr val="6B7280"/>
                </a:solidFill>
                <a:latin typeface="PingFang SC"/>
                <a:ea typeface="PingFang SC"/>
              </a:rPr>
              <a:t>github.com/xuyuelun667-alt/openclaw-plugin-ovp-macos</a:t>
            </a:r>
          </a:p>
          <a:p>
            <a:pPr algn="l">
              <a:lnSpc>
                <a:spcPct val="150000"/>
              </a:lnSpc>
              <a:spcAft>
                <a:spcPts val="800"/>
              </a:spcAft>
            </a:pPr>
            <a:r>
              <a:rPr sz="1400" b="0">
                <a:solidFill>
                  <a:srgbClr val="6B7280"/>
                </a:solidFill>
                <a:latin typeface="PingFang SC"/>
                <a:ea typeface="PingFang SC"/>
              </a:rPr>
              <a:t>2026 年 9 月 27 日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